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2" r:id="rId3"/>
    <p:sldId id="27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3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370" y="8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99D-EACC-40E9-8F6F-4FE71DB77091}" type="datetimeFigureOut">
              <a:rPr lang="hu-HU" smtClean="0"/>
              <a:t>2014.04.01.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9C93-A495-4673-A84B-04B5C08FE6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866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99D-EACC-40E9-8F6F-4FE71DB77091}" type="datetimeFigureOut">
              <a:rPr lang="hu-HU" smtClean="0"/>
              <a:t>2014.04.01.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9C93-A495-4673-A84B-04B5C08FE6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702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99D-EACC-40E9-8F6F-4FE71DB77091}" type="datetimeFigureOut">
              <a:rPr lang="hu-HU" smtClean="0"/>
              <a:t>2014.04.01.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9C93-A495-4673-A84B-04B5C08FE6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302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99D-EACC-40E9-8F6F-4FE71DB77091}" type="datetimeFigureOut">
              <a:rPr lang="hu-HU" smtClean="0"/>
              <a:t>2014.04.01.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9C93-A495-4673-A84B-04B5C08FE6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75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99D-EACC-40E9-8F6F-4FE71DB77091}" type="datetimeFigureOut">
              <a:rPr lang="hu-HU" smtClean="0"/>
              <a:t>2014.04.01.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9C93-A495-4673-A84B-04B5C08FE6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113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99D-EACC-40E9-8F6F-4FE71DB77091}" type="datetimeFigureOut">
              <a:rPr lang="hu-HU" smtClean="0"/>
              <a:t>2014.04.01.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9C93-A495-4673-A84B-04B5C08FE6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297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99D-EACC-40E9-8F6F-4FE71DB77091}" type="datetimeFigureOut">
              <a:rPr lang="hu-HU" smtClean="0"/>
              <a:t>2014.04.01.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9C93-A495-4673-A84B-04B5C08FE6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567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99D-EACC-40E9-8F6F-4FE71DB77091}" type="datetimeFigureOut">
              <a:rPr lang="hu-HU" smtClean="0"/>
              <a:t>2014.04.01.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9C93-A495-4673-A84B-04B5C08FE6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439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99D-EACC-40E9-8F6F-4FE71DB77091}" type="datetimeFigureOut">
              <a:rPr lang="hu-HU" smtClean="0"/>
              <a:t>2014.04.01.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9C93-A495-4673-A84B-04B5C08FE6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775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99D-EACC-40E9-8F6F-4FE71DB77091}" type="datetimeFigureOut">
              <a:rPr lang="hu-HU" smtClean="0"/>
              <a:t>2014.04.01.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9C93-A495-4673-A84B-04B5C08FE6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37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399D-EACC-40E9-8F6F-4FE71DB77091}" type="datetimeFigureOut">
              <a:rPr lang="hu-HU" smtClean="0"/>
              <a:t>2014.04.01.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9C93-A495-4673-A84B-04B5C08FE6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085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C399D-EACC-40E9-8F6F-4FE71DB77091}" type="datetimeFigureOut">
              <a:rPr lang="hu-HU" smtClean="0"/>
              <a:t>2014.04.01.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C9C93-A495-4673-A84B-04B5C08FE6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86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817"/>
            <a:ext cx="2634224" cy="81795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74302"/>
            <a:ext cx="2769013" cy="1152128"/>
          </a:xfrm>
          <a:prstGeom prst="rect">
            <a:avLst/>
          </a:prstGeom>
        </p:spPr>
      </p:pic>
      <p:pic>
        <p:nvPicPr>
          <p:cNvPr id="1026" name="Kép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4"/>
          <a:stretch>
            <a:fillRect/>
          </a:stretch>
        </p:blipFill>
        <p:spPr bwMode="auto">
          <a:xfrm>
            <a:off x="395535" y="5949280"/>
            <a:ext cx="1800201" cy="40217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Egyenes összekötő nyíllal 16"/>
          <p:cNvCxnSpPr>
            <a:cxnSpLocks noChangeShapeType="1"/>
          </p:cNvCxnSpPr>
          <p:nvPr/>
        </p:nvCxnSpPr>
        <p:spPr bwMode="auto">
          <a:xfrm>
            <a:off x="3882" y="1612439"/>
            <a:ext cx="9144000" cy="0"/>
          </a:xfrm>
          <a:prstGeom prst="straightConnector1">
            <a:avLst/>
          </a:prstGeom>
          <a:noFill/>
          <a:ln w="34925">
            <a:solidFill>
              <a:srgbClr val="8CB3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zövegdoboz 18"/>
          <p:cNvSpPr txBox="1"/>
          <p:nvPr/>
        </p:nvSpPr>
        <p:spPr>
          <a:xfrm>
            <a:off x="6228184" y="1340768"/>
            <a:ext cx="14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TÁMOP-5.2.1</a:t>
            </a:r>
            <a:endParaRPr lang="hu-H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295636" y="2636912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Településszintű fejlettségi vizsgálatok egybe(nem)esése</a:t>
            </a:r>
            <a:endParaRPr lang="hu-HU" sz="2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5076056" y="4365104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Fekete Attila</a:t>
            </a:r>
          </a:p>
          <a:p>
            <a:r>
              <a:rPr lang="hu-HU" sz="1400" dirty="0" smtClean="0"/>
              <a:t>Gyerekesély-kutató Csoport</a:t>
            </a:r>
          </a:p>
          <a:p>
            <a:r>
              <a:rPr lang="hu-HU" sz="1400" dirty="0" smtClean="0"/>
              <a:t>MTA TK</a:t>
            </a:r>
          </a:p>
          <a:p>
            <a:r>
              <a:rPr lang="hu-HU" sz="1400" dirty="0" err="1" smtClean="0"/>
              <a:t>fekete.attila</a:t>
            </a:r>
            <a:r>
              <a:rPr lang="hu-HU" sz="1400" dirty="0" smtClean="0"/>
              <a:t>@</a:t>
            </a:r>
            <a:r>
              <a:rPr lang="hu-HU" sz="1400" dirty="0" err="1" smtClean="0"/>
              <a:t>mta.tk.hu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2374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239462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Legelmaradottabb települések a kategóriák alapján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817"/>
            <a:ext cx="2634224" cy="81795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74302"/>
            <a:ext cx="2769013" cy="1152128"/>
          </a:xfrm>
          <a:prstGeom prst="rect">
            <a:avLst/>
          </a:prstGeom>
        </p:spPr>
      </p:pic>
      <p:pic>
        <p:nvPicPr>
          <p:cNvPr id="1026" name="Kép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4"/>
          <a:stretch>
            <a:fillRect/>
          </a:stretch>
        </p:blipFill>
        <p:spPr bwMode="auto">
          <a:xfrm>
            <a:off x="395535" y="5949280"/>
            <a:ext cx="1800201" cy="40217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Egyenes összekötő nyíllal 16"/>
          <p:cNvCxnSpPr>
            <a:cxnSpLocks noChangeShapeType="1"/>
          </p:cNvCxnSpPr>
          <p:nvPr/>
        </p:nvCxnSpPr>
        <p:spPr bwMode="auto">
          <a:xfrm>
            <a:off x="3882" y="1612439"/>
            <a:ext cx="9144000" cy="0"/>
          </a:xfrm>
          <a:prstGeom prst="straightConnector1">
            <a:avLst/>
          </a:prstGeom>
          <a:noFill/>
          <a:ln w="34925">
            <a:solidFill>
              <a:srgbClr val="8CB3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zövegdoboz 18"/>
          <p:cNvSpPr txBox="1"/>
          <p:nvPr/>
        </p:nvSpPr>
        <p:spPr>
          <a:xfrm>
            <a:off x="6228184" y="1340768"/>
            <a:ext cx="14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TÁMOP-5.2.1</a:t>
            </a:r>
            <a:endParaRPr lang="hu-H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92" y="1700808"/>
            <a:ext cx="5601016" cy="3960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191420" y="5522308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Minden index esetében a 9-10. kategóriába tartozó települések. (266 db.)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186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67544" y="404664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Legelmaradottabb és a 4. </a:t>
            </a:r>
            <a:r>
              <a:rPr lang="hu-HU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klaszterba</a:t>
            </a:r>
            <a:r>
              <a:rPr lang="hu-H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tartozó települések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817"/>
            <a:ext cx="2634224" cy="81795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74302"/>
            <a:ext cx="2769013" cy="1152128"/>
          </a:xfrm>
          <a:prstGeom prst="rect">
            <a:avLst/>
          </a:prstGeom>
        </p:spPr>
      </p:pic>
      <p:pic>
        <p:nvPicPr>
          <p:cNvPr id="1026" name="Kép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4"/>
          <a:stretch>
            <a:fillRect/>
          </a:stretch>
        </p:blipFill>
        <p:spPr bwMode="auto">
          <a:xfrm>
            <a:off x="395535" y="5949280"/>
            <a:ext cx="1800201" cy="40217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Egyenes összekötő nyíllal 16"/>
          <p:cNvCxnSpPr>
            <a:cxnSpLocks noChangeShapeType="1"/>
          </p:cNvCxnSpPr>
          <p:nvPr/>
        </p:nvCxnSpPr>
        <p:spPr bwMode="auto">
          <a:xfrm>
            <a:off x="3882" y="1612439"/>
            <a:ext cx="9144000" cy="0"/>
          </a:xfrm>
          <a:prstGeom prst="straightConnector1">
            <a:avLst/>
          </a:prstGeom>
          <a:noFill/>
          <a:ln w="34925">
            <a:solidFill>
              <a:srgbClr val="8CB3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zövegdoboz 18"/>
          <p:cNvSpPr txBox="1"/>
          <p:nvPr/>
        </p:nvSpPr>
        <p:spPr>
          <a:xfrm>
            <a:off x="6228184" y="1340768"/>
            <a:ext cx="14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TÁMOP-5.2.1</a:t>
            </a:r>
            <a:endParaRPr lang="hu-H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92" y="1700808"/>
            <a:ext cx="5601016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67544" y="404664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Következtetések</a:t>
            </a:r>
            <a:endParaRPr lang="hu-H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817"/>
            <a:ext cx="2634224" cy="81795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74302"/>
            <a:ext cx="2769013" cy="1152128"/>
          </a:xfrm>
          <a:prstGeom prst="rect">
            <a:avLst/>
          </a:prstGeom>
        </p:spPr>
      </p:pic>
      <p:pic>
        <p:nvPicPr>
          <p:cNvPr id="1026" name="Kép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4"/>
          <a:stretch>
            <a:fillRect/>
          </a:stretch>
        </p:blipFill>
        <p:spPr bwMode="auto">
          <a:xfrm>
            <a:off x="395535" y="5949280"/>
            <a:ext cx="1800201" cy="40217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Egyenes összekötő nyíllal 16"/>
          <p:cNvCxnSpPr>
            <a:cxnSpLocks noChangeShapeType="1"/>
          </p:cNvCxnSpPr>
          <p:nvPr/>
        </p:nvCxnSpPr>
        <p:spPr bwMode="auto">
          <a:xfrm>
            <a:off x="3882" y="1612439"/>
            <a:ext cx="9144000" cy="0"/>
          </a:xfrm>
          <a:prstGeom prst="straightConnector1">
            <a:avLst/>
          </a:prstGeom>
          <a:noFill/>
          <a:ln w="34925">
            <a:solidFill>
              <a:srgbClr val="8CB3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zövegdoboz 18"/>
          <p:cNvSpPr txBox="1"/>
          <p:nvPr/>
        </p:nvSpPr>
        <p:spPr>
          <a:xfrm>
            <a:off x="6228184" y="1340768"/>
            <a:ext cx="14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TÁMOP-5.2.1</a:t>
            </a:r>
            <a:endParaRPr lang="hu-H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579580" y="2276872"/>
            <a:ext cx="59848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400" dirty="0" smtClean="0"/>
              <a:t>A </a:t>
            </a:r>
            <a:r>
              <a:rPr lang="hu-HU" sz="1400" dirty="0"/>
              <a:t>legfejlettebb és a legelmaradottabb települések lehatárolásában a különféle eljárások nagyfokú egyezőséget mutatnak. </a:t>
            </a:r>
            <a:endParaRPr lang="hu-HU" sz="1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400" dirty="0"/>
              <a:t>A széles középmezőnybe tartozó települések fejletségi sorrendje, besorolása jobban függ a módszerektől, a kiválasztott tényezőktől. </a:t>
            </a:r>
            <a:endParaRPr lang="hu-HU" sz="1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400" dirty="0"/>
              <a:t>Az általános fejlettség meghatározása mellett - avagy helyett – célszerűnek tűnik adott probléma megoldásához lehatárolni célterületeket</a:t>
            </a:r>
            <a:r>
              <a:rPr lang="hu-HU" sz="1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400" dirty="0"/>
              <a:t>A különböző eljárások összevetésének eredményeképpen – az összehasonlítás módszerétől függően </a:t>
            </a:r>
            <a:r>
              <a:rPr lang="hu-HU" sz="1400" dirty="0" smtClean="0"/>
              <a:t>– megközelítőleg </a:t>
            </a:r>
            <a:r>
              <a:rPr lang="hu-HU" sz="1400" dirty="0"/>
              <a:t>188-314 olyan település van, amelyik mindegyik módszer szerint a legelmaradottabbak közé tartozik.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9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67544" y="604719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Elemzésbe bevont indexek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817"/>
            <a:ext cx="2634224" cy="81795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74302"/>
            <a:ext cx="2769013" cy="1152128"/>
          </a:xfrm>
          <a:prstGeom prst="rect">
            <a:avLst/>
          </a:prstGeom>
        </p:spPr>
      </p:pic>
      <p:pic>
        <p:nvPicPr>
          <p:cNvPr id="1026" name="Kép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4"/>
          <a:stretch>
            <a:fillRect/>
          </a:stretch>
        </p:blipFill>
        <p:spPr bwMode="auto">
          <a:xfrm>
            <a:off x="395535" y="5949280"/>
            <a:ext cx="1800201" cy="40217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Egyenes összekötő nyíllal 16"/>
          <p:cNvCxnSpPr>
            <a:cxnSpLocks noChangeShapeType="1"/>
          </p:cNvCxnSpPr>
          <p:nvPr/>
        </p:nvCxnSpPr>
        <p:spPr bwMode="auto">
          <a:xfrm>
            <a:off x="3882" y="1612439"/>
            <a:ext cx="9144000" cy="0"/>
          </a:xfrm>
          <a:prstGeom prst="straightConnector1">
            <a:avLst/>
          </a:prstGeom>
          <a:noFill/>
          <a:ln w="34925">
            <a:solidFill>
              <a:srgbClr val="8CB3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zövegdoboz 18"/>
          <p:cNvSpPr txBox="1"/>
          <p:nvPr/>
        </p:nvSpPr>
        <p:spPr>
          <a:xfrm>
            <a:off x="6228184" y="1340768"/>
            <a:ext cx="14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TÁMOP-5.2.1</a:t>
            </a:r>
            <a:endParaRPr lang="hu-H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659558" y="2636912"/>
            <a:ext cx="58326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400" dirty="0" err="1"/>
              <a:t>településfejlettségi</a:t>
            </a:r>
            <a:r>
              <a:rPr lang="hu-HU" sz="1400" dirty="0"/>
              <a:t> index – KSH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400" dirty="0" err="1"/>
              <a:t>deprivációs</a:t>
            </a:r>
            <a:r>
              <a:rPr lang="hu-HU" sz="1400" dirty="0"/>
              <a:t> index – RKK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400" dirty="0"/>
              <a:t>jól-léti index – RKK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sz="1400" dirty="0"/>
              <a:t>szegénységi kockázat indexe – Magyar Máltai Szeretetszolgálat – Pannon </a:t>
            </a:r>
            <a:r>
              <a:rPr lang="hu-HU" sz="1400" dirty="0" smtClean="0"/>
              <a:t>		</a:t>
            </a:r>
            <a:r>
              <a:rPr lang="hu-HU" sz="1400" dirty="0"/>
              <a:t> </a:t>
            </a:r>
            <a:r>
              <a:rPr lang="hu-HU" sz="1400" dirty="0" smtClean="0"/>
              <a:t>               </a:t>
            </a:r>
            <a:r>
              <a:rPr lang="hu-HU" sz="1400" dirty="0" smtClean="0"/>
              <a:t>Elemző </a:t>
            </a:r>
            <a:r>
              <a:rPr lang="hu-HU" sz="1400" dirty="0"/>
              <a:t>Iroda</a:t>
            </a:r>
            <a:r>
              <a:rPr lang="hu-HU" sz="1400" b="1" dirty="0"/>
              <a:t> </a:t>
            </a:r>
            <a:endParaRPr lang="hu-HU" sz="1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73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67544" y="404664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Korreláció a változók között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817"/>
            <a:ext cx="2634224" cy="81795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74302"/>
            <a:ext cx="2769013" cy="1152128"/>
          </a:xfrm>
          <a:prstGeom prst="rect">
            <a:avLst/>
          </a:prstGeom>
        </p:spPr>
      </p:pic>
      <p:pic>
        <p:nvPicPr>
          <p:cNvPr id="1026" name="Kép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4"/>
          <a:stretch>
            <a:fillRect/>
          </a:stretch>
        </p:blipFill>
        <p:spPr bwMode="auto">
          <a:xfrm>
            <a:off x="395535" y="5949280"/>
            <a:ext cx="1800201" cy="40217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Egyenes összekötő nyíllal 16"/>
          <p:cNvCxnSpPr>
            <a:cxnSpLocks noChangeShapeType="1"/>
          </p:cNvCxnSpPr>
          <p:nvPr/>
        </p:nvCxnSpPr>
        <p:spPr bwMode="auto">
          <a:xfrm>
            <a:off x="3882" y="1612439"/>
            <a:ext cx="9144000" cy="0"/>
          </a:xfrm>
          <a:prstGeom prst="straightConnector1">
            <a:avLst/>
          </a:prstGeom>
          <a:noFill/>
          <a:ln w="34925">
            <a:solidFill>
              <a:srgbClr val="8CB3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zövegdoboz 18"/>
          <p:cNvSpPr txBox="1"/>
          <p:nvPr/>
        </p:nvSpPr>
        <p:spPr>
          <a:xfrm>
            <a:off x="6228184" y="1340768"/>
            <a:ext cx="14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TÁMOP-5.2.1</a:t>
            </a:r>
            <a:endParaRPr lang="hu-H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49063"/>
            <a:ext cx="4680520" cy="392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3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67544" y="404664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Korrelációk és klaszterek megoszlása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817"/>
            <a:ext cx="2634224" cy="81795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74302"/>
            <a:ext cx="2769013" cy="1152128"/>
          </a:xfrm>
          <a:prstGeom prst="rect">
            <a:avLst/>
          </a:prstGeom>
        </p:spPr>
      </p:pic>
      <p:pic>
        <p:nvPicPr>
          <p:cNvPr id="1026" name="Kép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4"/>
          <a:stretch>
            <a:fillRect/>
          </a:stretch>
        </p:blipFill>
        <p:spPr bwMode="auto">
          <a:xfrm>
            <a:off x="395535" y="5949280"/>
            <a:ext cx="1800201" cy="40217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Egyenes összekötő nyíllal 16"/>
          <p:cNvCxnSpPr>
            <a:cxnSpLocks noChangeShapeType="1"/>
          </p:cNvCxnSpPr>
          <p:nvPr/>
        </p:nvCxnSpPr>
        <p:spPr bwMode="auto">
          <a:xfrm>
            <a:off x="3882" y="1612439"/>
            <a:ext cx="9144000" cy="0"/>
          </a:xfrm>
          <a:prstGeom prst="straightConnector1">
            <a:avLst/>
          </a:prstGeom>
          <a:noFill/>
          <a:ln w="34925">
            <a:solidFill>
              <a:srgbClr val="8CB3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zövegdoboz 18"/>
          <p:cNvSpPr txBox="1"/>
          <p:nvPr/>
        </p:nvSpPr>
        <p:spPr>
          <a:xfrm>
            <a:off x="6228184" y="1340768"/>
            <a:ext cx="14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TÁMOP-5.2.1</a:t>
            </a:r>
            <a:endParaRPr lang="hu-H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1701558"/>
            <a:ext cx="4771857" cy="396126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39552" y="285293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településfejlettségi</a:t>
            </a:r>
            <a:r>
              <a:rPr lang="hu-HU" dirty="0" smtClean="0"/>
              <a:t>, </a:t>
            </a:r>
            <a:r>
              <a:rPr lang="hu-HU" dirty="0" err="1" smtClean="0"/>
              <a:t>a</a:t>
            </a:r>
            <a:r>
              <a:rPr lang="hu-HU" dirty="0" smtClean="0"/>
              <a:t> </a:t>
            </a:r>
            <a:r>
              <a:rPr lang="hu-HU" dirty="0" err="1" smtClean="0"/>
              <a:t>deprivációs</a:t>
            </a:r>
            <a:r>
              <a:rPr lang="hu-HU" dirty="0" smtClean="0"/>
              <a:t> és a jól-léti indexből képzett</a:t>
            </a:r>
            <a:endParaRPr lang="hu-HU" dirty="0"/>
          </a:p>
          <a:p>
            <a:r>
              <a:rPr lang="hu-HU" dirty="0" smtClean="0"/>
              <a:t>4 klaszter elhelyezkedése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6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67544" y="404664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Klaszterek megoszlása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817"/>
            <a:ext cx="2634224" cy="81795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74302"/>
            <a:ext cx="2769013" cy="1152128"/>
          </a:xfrm>
          <a:prstGeom prst="rect">
            <a:avLst/>
          </a:prstGeom>
        </p:spPr>
      </p:pic>
      <p:pic>
        <p:nvPicPr>
          <p:cNvPr id="1026" name="Kép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4"/>
          <a:stretch>
            <a:fillRect/>
          </a:stretch>
        </p:blipFill>
        <p:spPr bwMode="auto">
          <a:xfrm>
            <a:off x="395535" y="5949280"/>
            <a:ext cx="1800201" cy="40217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Egyenes összekötő nyíllal 16"/>
          <p:cNvCxnSpPr>
            <a:cxnSpLocks noChangeShapeType="1"/>
          </p:cNvCxnSpPr>
          <p:nvPr/>
        </p:nvCxnSpPr>
        <p:spPr bwMode="auto">
          <a:xfrm>
            <a:off x="3882" y="1612439"/>
            <a:ext cx="9144000" cy="0"/>
          </a:xfrm>
          <a:prstGeom prst="straightConnector1">
            <a:avLst/>
          </a:prstGeom>
          <a:noFill/>
          <a:ln w="34925">
            <a:solidFill>
              <a:srgbClr val="8CB3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zövegdoboz 18"/>
          <p:cNvSpPr txBox="1"/>
          <p:nvPr/>
        </p:nvSpPr>
        <p:spPr>
          <a:xfrm>
            <a:off x="6228184" y="1340768"/>
            <a:ext cx="14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TÁMOP-5.2.1</a:t>
            </a:r>
            <a:endParaRPr lang="hu-H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70189"/>
              </p:ext>
            </p:extLst>
          </p:nvPr>
        </p:nvGraphicFramePr>
        <p:xfrm>
          <a:off x="457202" y="2276872"/>
          <a:ext cx="8229597" cy="2232251"/>
        </p:xfrm>
        <a:graphic>
          <a:graphicData uri="http://schemas.openxmlformats.org/drawingml/2006/table">
            <a:tbl>
              <a:tblPr/>
              <a:tblGrid>
                <a:gridCol w="710226"/>
                <a:gridCol w="1296444"/>
                <a:gridCol w="620038"/>
                <a:gridCol w="620038"/>
                <a:gridCol w="620038"/>
                <a:gridCol w="620038"/>
                <a:gridCol w="620038"/>
                <a:gridCol w="620038"/>
                <a:gridCol w="620038"/>
                <a:gridCol w="620038"/>
                <a:gridCol w="620038"/>
                <a:gridCol w="642585"/>
              </a:tblGrid>
              <a:tr h="3188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klaszterek</a:t>
                      </a:r>
                    </a:p>
                  </a:txBody>
                  <a:tcPr marL="6764" marR="6764" marT="676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szegénységi </a:t>
                      </a:r>
                      <a:r>
                        <a:rPr lang="hu-H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kockázat indexe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100" b="1" i="0" u="none" strike="noStrike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összesen</a:t>
                      </a:r>
                    </a:p>
                  </a:txBody>
                  <a:tcPr marL="6764" marR="6764" marT="67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18893">
                <a:tc vMerge="1">
                  <a:txBody>
                    <a:bodyPr/>
                    <a:lstStyle/>
                    <a:p>
                      <a:pPr algn="ctr" fontAlgn="ctr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64" marR="6764" marT="676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64" marR="6764" marT="676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764" marR="6764" marT="676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98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232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314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852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764" marR="6764" marT="676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296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1069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764" marR="6764" marT="676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185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307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899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764" marR="6764" marT="676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149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238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összesen</a:t>
                      </a:r>
                    </a:p>
                  </a:txBody>
                  <a:tcPr marL="6764" marR="6764" marT="6764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264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465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355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339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313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387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187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3058</a:t>
                      </a:r>
                    </a:p>
                  </a:txBody>
                  <a:tcPr marL="6764" marR="6764" marT="676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488752" y="486916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1-es klaszter a legjobb helyzetű települések csoportja</a:t>
            </a:r>
            <a:br>
              <a:rPr lang="hu-HU" sz="1200" dirty="0" smtClean="0"/>
            </a:br>
            <a:r>
              <a:rPr lang="hu-HU" sz="1200" dirty="0" smtClean="0"/>
              <a:t>4-es klaszter a </a:t>
            </a:r>
            <a:r>
              <a:rPr lang="hu-HU" sz="1200" dirty="0"/>
              <a:t>legrosszabb helyzetű települések </a:t>
            </a:r>
            <a:r>
              <a:rPr lang="hu-HU" sz="1200" dirty="0" smtClean="0"/>
              <a:t>csoportja</a:t>
            </a:r>
          </a:p>
          <a:p>
            <a:r>
              <a:rPr lang="hu-HU" sz="1200" dirty="0" smtClean="0"/>
              <a:t>1-es szegénységi kockázat index </a:t>
            </a:r>
            <a:r>
              <a:rPr lang="hu-HU" sz="1200" dirty="0"/>
              <a:t>a legjobb helyzetű települések </a:t>
            </a:r>
            <a:r>
              <a:rPr lang="hu-HU" sz="1200" dirty="0" smtClean="0"/>
              <a:t>csoportja</a:t>
            </a:r>
          </a:p>
          <a:p>
            <a:r>
              <a:rPr lang="hu-HU" sz="1200" dirty="0" smtClean="0"/>
              <a:t>10-es </a:t>
            </a:r>
            <a:r>
              <a:rPr lang="hu-HU" sz="1200" dirty="0"/>
              <a:t>szegénységi kockázat index a legrosszabb </a:t>
            </a:r>
            <a:r>
              <a:rPr lang="hu-HU" sz="1200" dirty="0" smtClean="0"/>
              <a:t>helyzetű </a:t>
            </a:r>
            <a:r>
              <a:rPr lang="hu-HU" sz="1200" dirty="0"/>
              <a:t>települések </a:t>
            </a:r>
            <a:r>
              <a:rPr lang="hu-HU" sz="1200" dirty="0" smtClean="0"/>
              <a:t>csoportja</a:t>
            </a:r>
            <a:endParaRPr lang="hu-HU" sz="12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123728" y="1844824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Klaszterek megoszlása a szegénységi kockázat kategóriái </a:t>
            </a:r>
            <a:r>
              <a:rPr lang="hu-HU" sz="1400" b="1" dirty="0" smtClean="0"/>
              <a:t>szerint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6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92" y="1700808"/>
            <a:ext cx="5601017" cy="3960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67544" y="404664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Klaszterek területi megoszlása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817"/>
            <a:ext cx="2634224" cy="81795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74302"/>
            <a:ext cx="2769013" cy="1152128"/>
          </a:xfrm>
          <a:prstGeom prst="rect">
            <a:avLst/>
          </a:prstGeom>
        </p:spPr>
      </p:pic>
      <p:pic>
        <p:nvPicPr>
          <p:cNvPr id="1026" name="Kép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4"/>
          <a:stretch>
            <a:fillRect/>
          </a:stretch>
        </p:blipFill>
        <p:spPr bwMode="auto">
          <a:xfrm>
            <a:off x="395535" y="5949280"/>
            <a:ext cx="1800201" cy="40217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Egyenes összekötő nyíllal 16"/>
          <p:cNvCxnSpPr>
            <a:cxnSpLocks noChangeShapeType="1"/>
          </p:cNvCxnSpPr>
          <p:nvPr/>
        </p:nvCxnSpPr>
        <p:spPr bwMode="auto">
          <a:xfrm>
            <a:off x="3882" y="1612439"/>
            <a:ext cx="9144000" cy="0"/>
          </a:xfrm>
          <a:prstGeom prst="straightConnector1">
            <a:avLst/>
          </a:prstGeom>
          <a:noFill/>
          <a:ln w="34925">
            <a:solidFill>
              <a:srgbClr val="8CB3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zövegdoboz 18"/>
          <p:cNvSpPr txBox="1"/>
          <p:nvPr/>
        </p:nvSpPr>
        <p:spPr>
          <a:xfrm>
            <a:off x="6228184" y="1340768"/>
            <a:ext cx="14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TÁMOP-5.2.1</a:t>
            </a:r>
            <a:endParaRPr lang="hu-H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92" y="1586989"/>
            <a:ext cx="5499790" cy="3888432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67544" y="404664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Legelmaradottabb települések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817"/>
            <a:ext cx="2634224" cy="81795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74302"/>
            <a:ext cx="2769013" cy="1152128"/>
          </a:xfrm>
          <a:prstGeom prst="rect">
            <a:avLst/>
          </a:prstGeom>
        </p:spPr>
      </p:pic>
      <p:pic>
        <p:nvPicPr>
          <p:cNvPr id="1026" name="Kép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4"/>
          <a:stretch>
            <a:fillRect/>
          </a:stretch>
        </p:blipFill>
        <p:spPr bwMode="auto">
          <a:xfrm>
            <a:off x="395535" y="5949280"/>
            <a:ext cx="1800201" cy="40217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Egyenes összekötő nyíllal 16"/>
          <p:cNvCxnSpPr>
            <a:cxnSpLocks noChangeShapeType="1"/>
          </p:cNvCxnSpPr>
          <p:nvPr/>
        </p:nvCxnSpPr>
        <p:spPr bwMode="auto">
          <a:xfrm>
            <a:off x="3882" y="1612439"/>
            <a:ext cx="9144000" cy="0"/>
          </a:xfrm>
          <a:prstGeom prst="straightConnector1">
            <a:avLst/>
          </a:prstGeom>
          <a:noFill/>
          <a:ln w="34925">
            <a:solidFill>
              <a:srgbClr val="8CB3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zövegdoboz 18"/>
          <p:cNvSpPr txBox="1"/>
          <p:nvPr/>
        </p:nvSpPr>
        <p:spPr>
          <a:xfrm>
            <a:off x="6228184" y="1340768"/>
            <a:ext cx="14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TÁMOP-5.2.1</a:t>
            </a:r>
            <a:endParaRPr lang="hu-H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835696" y="530282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A 4. </a:t>
            </a:r>
            <a:r>
              <a:rPr lang="hu-HU" sz="1200" dirty="0" err="1" smtClean="0"/>
              <a:t>klaszterba</a:t>
            </a:r>
            <a:r>
              <a:rPr lang="hu-HU" sz="1200" dirty="0" smtClean="0"/>
              <a:t> és a 9-10. szegénységi kockázatú csoportba </a:t>
            </a:r>
            <a:r>
              <a:rPr lang="hu-HU" sz="1200" dirty="0"/>
              <a:t>tartozó </a:t>
            </a:r>
            <a:r>
              <a:rPr lang="hu-HU" sz="1200" dirty="0" smtClean="0"/>
              <a:t>települések (191 db.)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186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67544" y="404664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Kategóriák egyezése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817"/>
            <a:ext cx="2634224" cy="81795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74302"/>
            <a:ext cx="2769013" cy="1152128"/>
          </a:xfrm>
          <a:prstGeom prst="rect">
            <a:avLst/>
          </a:prstGeom>
        </p:spPr>
      </p:pic>
      <p:pic>
        <p:nvPicPr>
          <p:cNvPr id="1026" name="Kép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4"/>
          <a:stretch>
            <a:fillRect/>
          </a:stretch>
        </p:blipFill>
        <p:spPr bwMode="auto">
          <a:xfrm>
            <a:off x="395535" y="5949280"/>
            <a:ext cx="1800201" cy="40217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Egyenes összekötő nyíllal 16"/>
          <p:cNvCxnSpPr>
            <a:cxnSpLocks noChangeShapeType="1"/>
          </p:cNvCxnSpPr>
          <p:nvPr/>
        </p:nvCxnSpPr>
        <p:spPr bwMode="auto">
          <a:xfrm>
            <a:off x="3882" y="1612439"/>
            <a:ext cx="9144000" cy="0"/>
          </a:xfrm>
          <a:prstGeom prst="straightConnector1">
            <a:avLst/>
          </a:prstGeom>
          <a:noFill/>
          <a:ln w="34925">
            <a:solidFill>
              <a:srgbClr val="8CB3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zövegdoboz 18"/>
          <p:cNvSpPr txBox="1"/>
          <p:nvPr/>
        </p:nvSpPr>
        <p:spPr>
          <a:xfrm>
            <a:off x="6228184" y="1340768"/>
            <a:ext cx="14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TÁMOP-5.2.1</a:t>
            </a:r>
            <a:endParaRPr lang="hu-H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438999"/>
              </p:ext>
            </p:extLst>
          </p:nvPr>
        </p:nvGraphicFramePr>
        <p:xfrm>
          <a:off x="2267744" y="2060843"/>
          <a:ext cx="4262479" cy="3168356"/>
        </p:xfrm>
        <a:graphic>
          <a:graphicData uri="http://schemas.openxmlformats.org/drawingml/2006/table">
            <a:tbl>
              <a:tblPr/>
              <a:tblGrid>
                <a:gridCol w="1440160"/>
                <a:gridCol w="1649617"/>
                <a:gridCol w="1172702"/>
              </a:tblGrid>
              <a:tr h="2623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kategóriák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egyezés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72438">
                <a:tc vMerge="1">
                  <a:txBody>
                    <a:bodyPr/>
                    <a:lstStyle/>
                    <a:p>
                      <a:pPr algn="ctr" fontAlgn="ctr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minden index esetében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7243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6234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234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6234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234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6234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234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6234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234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6234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1905546" y="5435802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(Pl. 123 település került minden index esetében a legrosszabb 10. kategóriába.)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186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67544" y="260648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 minden index szerint azonos kategóriába eső települések területi megoszlása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817"/>
            <a:ext cx="2634224" cy="81795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74302"/>
            <a:ext cx="2769013" cy="1152128"/>
          </a:xfrm>
          <a:prstGeom prst="rect">
            <a:avLst/>
          </a:prstGeom>
        </p:spPr>
      </p:pic>
      <p:pic>
        <p:nvPicPr>
          <p:cNvPr id="1026" name="Kép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74"/>
          <a:stretch>
            <a:fillRect/>
          </a:stretch>
        </p:blipFill>
        <p:spPr bwMode="auto">
          <a:xfrm>
            <a:off x="395535" y="5949280"/>
            <a:ext cx="1800201" cy="40217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Egyenes összekötő nyíllal 16"/>
          <p:cNvCxnSpPr>
            <a:cxnSpLocks noChangeShapeType="1"/>
          </p:cNvCxnSpPr>
          <p:nvPr/>
        </p:nvCxnSpPr>
        <p:spPr bwMode="auto">
          <a:xfrm>
            <a:off x="3882" y="1612439"/>
            <a:ext cx="9144000" cy="0"/>
          </a:xfrm>
          <a:prstGeom prst="straightConnector1">
            <a:avLst/>
          </a:prstGeom>
          <a:noFill/>
          <a:ln w="34925">
            <a:solidFill>
              <a:srgbClr val="8CB3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zövegdoboz 18"/>
          <p:cNvSpPr txBox="1"/>
          <p:nvPr/>
        </p:nvSpPr>
        <p:spPr>
          <a:xfrm>
            <a:off x="6228184" y="1340768"/>
            <a:ext cx="1456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TÁMOP-5.2.1</a:t>
            </a:r>
            <a:endParaRPr lang="hu-HU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92" y="1772816"/>
            <a:ext cx="5601016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347</Words>
  <Application>Microsoft Office PowerPoint</Application>
  <PresentationFormat>Diavetítés a képernyőre (4:3 oldalarány)</PresentationFormat>
  <Paragraphs>158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BAUER Zsofia</dc:creator>
  <cp:lastModifiedBy>Fattila</cp:lastModifiedBy>
  <cp:revision>38</cp:revision>
  <dcterms:created xsi:type="dcterms:W3CDTF">2013-03-05T10:57:45Z</dcterms:created>
  <dcterms:modified xsi:type="dcterms:W3CDTF">2014-04-01T19:57:07Z</dcterms:modified>
</cp:coreProperties>
</file>